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4" r:id="rId1"/>
  </p:sldMasterIdLst>
  <p:sldIdLst>
    <p:sldId id="258" r:id="rId2"/>
    <p:sldId id="261" r:id="rId3"/>
    <p:sldId id="257" r:id="rId4"/>
    <p:sldId id="272" r:id="rId5"/>
    <p:sldId id="274" r:id="rId6"/>
    <p:sldId id="273" r:id="rId7"/>
    <p:sldId id="260" r:id="rId8"/>
    <p:sldId id="262" r:id="rId9"/>
    <p:sldId id="263" r:id="rId10"/>
    <p:sldId id="256" r:id="rId11"/>
    <p:sldId id="277" r:id="rId12"/>
    <p:sldId id="278" r:id="rId13"/>
    <p:sldId id="265" r:id="rId14"/>
    <p:sldId id="266" r:id="rId15"/>
    <p:sldId id="275" r:id="rId16"/>
    <p:sldId id="270" r:id="rId17"/>
    <p:sldId id="269" r:id="rId18"/>
    <p:sldId id="271" r:id="rId19"/>
    <p:sldId id="259" r:id="rId20"/>
    <p:sldId id="276"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4" d="100"/>
          <a:sy n="84" d="100"/>
        </p:scale>
        <p:origin x="643"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70139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8111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191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388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44619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68702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63794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69589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13509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98865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89210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89891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9013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1385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6993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11651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7/31/2026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36713006"/>
      </p:ext>
    </p:extLst>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labarquesilencieuse.com/wp-content/uploads/2026/07/Dossier_Identite_Archi_Budget_le_25_06_2026.pdf" TargetMode="External"/><Relationship Id="rId2" Type="http://schemas.openxmlformats.org/officeDocument/2006/relationships/hyperlink" Target="https://labarquesilencieuse.com/le-projet" TargetMode="External"/><Relationship Id="rId1" Type="http://schemas.openxmlformats.org/officeDocument/2006/relationships/slideLayout" Target="../slideLayouts/slideLayout2.xml"/><Relationship Id="rId4" Type="http://schemas.openxmlformats.org/officeDocument/2006/relationships/hyperlink" Target="https://labarquesilencieuse.com/wp-content/uploads/2022/05/InfObservatoire_45_sante_soins_palliatifs_etude_complete.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labarquesilencieuse.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86E0CAC3-3B66-468B-8584-A472B8072556}"/>
              </a:ext>
            </a:extLst>
          </p:cNvPr>
          <p:cNvSpPr>
            <a:spLocks noGrp="1"/>
          </p:cNvSpPr>
          <p:nvPr>
            <p:ph type="ctrTitle"/>
          </p:nvPr>
        </p:nvSpPr>
        <p:spPr>
          <a:xfrm>
            <a:off x="2589213" y="2514601"/>
            <a:ext cx="8915399" cy="914400"/>
          </a:xfrm>
        </p:spPr>
        <p:txBody>
          <a:bodyPr/>
          <a:lstStyle/>
          <a:p>
            <a:endParaRPr lang="fr-FR" dirty="0"/>
          </a:p>
        </p:txBody>
      </p:sp>
      <p:sp>
        <p:nvSpPr>
          <p:cNvPr id="3" name="Sous-titre 2">
            <a:extLst>
              <a:ext uri="{FF2B5EF4-FFF2-40B4-BE49-F238E27FC236}">
                <a16:creationId xmlns:a16="http://schemas.microsoft.com/office/drawing/2014/main" id="{D54DF5E7-EC34-4581-80A6-ED214C21C3EF}"/>
              </a:ext>
            </a:extLst>
          </p:cNvPr>
          <p:cNvSpPr>
            <a:spLocks noGrp="1"/>
          </p:cNvSpPr>
          <p:nvPr>
            <p:ph type="subTitle" idx="1"/>
          </p:nvPr>
        </p:nvSpPr>
        <p:spPr>
          <a:xfrm>
            <a:off x="2589213" y="3643953"/>
            <a:ext cx="8915399" cy="2259710"/>
          </a:xfrm>
        </p:spPr>
        <p:txBody>
          <a:bodyPr>
            <a:noAutofit/>
          </a:bodyPr>
          <a:lstStyle/>
          <a:p>
            <a:pPr algn="just"/>
            <a:r>
              <a:rPr lang="fr-FR" sz="2400" b="1" dirty="0"/>
              <a:t>La barque silencieuse </a:t>
            </a:r>
            <a:r>
              <a:rPr lang="fr-FR" sz="2400" dirty="0"/>
              <a:t>est une association pour la promotion des soins palliatifs et l’accompagnement des personnes atteintes de maladie grave, évolutive ou terminale et la création d’une maison de soins palliatifs sur le Pays-Haut de Meurthe-et-Moselle.</a:t>
            </a:r>
          </a:p>
        </p:txBody>
      </p:sp>
      <p:pic>
        <p:nvPicPr>
          <p:cNvPr id="7" name="Image 6">
            <a:extLst>
              <a:ext uri="{FF2B5EF4-FFF2-40B4-BE49-F238E27FC236}">
                <a16:creationId xmlns:a16="http://schemas.microsoft.com/office/drawing/2014/main" id="{CFAD00C5-6CD4-446A-8D43-2CC1CDDEE0C6}"/>
              </a:ext>
            </a:extLst>
          </p:cNvPr>
          <p:cNvPicPr>
            <a:picLocks noChangeAspect="1"/>
          </p:cNvPicPr>
          <p:nvPr/>
        </p:nvPicPr>
        <p:blipFill>
          <a:blip r:embed="rId2"/>
          <a:stretch>
            <a:fillRect/>
          </a:stretch>
        </p:blipFill>
        <p:spPr>
          <a:xfrm>
            <a:off x="2589213" y="1121801"/>
            <a:ext cx="8946961" cy="2307199"/>
          </a:xfrm>
          <a:prstGeom prst="rect">
            <a:avLst/>
          </a:prstGeom>
        </p:spPr>
      </p:pic>
    </p:spTree>
    <p:extLst>
      <p:ext uri="{BB962C8B-B14F-4D97-AF65-F5344CB8AC3E}">
        <p14:creationId xmlns:p14="http://schemas.microsoft.com/office/powerpoint/2010/main" val="1760982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0C5255-A04A-4058-9CF5-21378B72DC42}"/>
              </a:ext>
            </a:extLst>
          </p:cNvPr>
          <p:cNvSpPr>
            <a:spLocks noGrp="1"/>
          </p:cNvSpPr>
          <p:nvPr>
            <p:ph type="ctrTitle"/>
          </p:nvPr>
        </p:nvSpPr>
        <p:spPr>
          <a:xfrm>
            <a:off x="2470179" y="504332"/>
            <a:ext cx="6725825" cy="4210679"/>
          </a:xfrm>
        </p:spPr>
        <p:txBody>
          <a:bodyPr/>
          <a:lstStyle/>
          <a:p>
            <a:endParaRPr lang="fr-FR" dirty="0"/>
          </a:p>
        </p:txBody>
      </p:sp>
      <p:sp>
        <p:nvSpPr>
          <p:cNvPr id="3" name="Sous-titre 2">
            <a:extLst>
              <a:ext uri="{FF2B5EF4-FFF2-40B4-BE49-F238E27FC236}">
                <a16:creationId xmlns:a16="http://schemas.microsoft.com/office/drawing/2014/main" id="{2FFF914C-D66A-4F32-8EA2-9F4E4B3A680A}"/>
              </a:ext>
            </a:extLst>
          </p:cNvPr>
          <p:cNvSpPr>
            <a:spLocks noGrp="1"/>
          </p:cNvSpPr>
          <p:nvPr>
            <p:ph type="subTitle" idx="1"/>
          </p:nvPr>
        </p:nvSpPr>
        <p:spPr>
          <a:xfrm>
            <a:off x="2470179" y="4715010"/>
            <a:ext cx="6725825" cy="1188653"/>
          </a:xfrm>
        </p:spPr>
        <p:txBody>
          <a:bodyPr>
            <a:normAutofit lnSpcReduction="10000"/>
          </a:bodyPr>
          <a:lstStyle/>
          <a:p>
            <a:pPr algn="ctr"/>
            <a:endParaRPr lang="fr-FR" sz="2000" b="1" dirty="0"/>
          </a:p>
          <a:p>
            <a:pPr algn="ctr"/>
            <a:r>
              <a:rPr lang="fr-FR" sz="2000" b="1" dirty="0"/>
              <a:t>Un projet de maison de soins palliatifs </a:t>
            </a:r>
          </a:p>
          <a:p>
            <a:pPr algn="ctr"/>
            <a:r>
              <a:rPr lang="fr-FR" sz="2000" b="1" dirty="0"/>
              <a:t>porté par l’association « la barque silencieuse »</a:t>
            </a:r>
          </a:p>
        </p:txBody>
      </p:sp>
      <p:pic>
        <p:nvPicPr>
          <p:cNvPr id="5" name="Image 4">
            <a:extLst>
              <a:ext uri="{FF2B5EF4-FFF2-40B4-BE49-F238E27FC236}">
                <a16:creationId xmlns:a16="http://schemas.microsoft.com/office/drawing/2014/main" id="{42F028A0-B5BB-4F3E-8E49-BFA85310FA6F}"/>
              </a:ext>
            </a:extLst>
          </p:cNvPr>
          <p:cNvPicPr>
            <a:picLocks noChangeAspect="1"/>
          </p:cNvPicPr>
          <p:nvPr/>
        </p:nvPicPr>
        <p:blipFill>
          <a:blip r:embed="rId2"/>
          <a:stretch>
            <a:fillRect/>
          </a:stretch>
        </p:blipFill>
        <p:spPr>
          <a:xfrm>
            <a:off x="2470179" y="447181"/>
            <a:ext cx="6768304" cy="4527848"/>
          </a:xfrm>
          <a:prstGeom prst="rect">
            <a:avLst/>
          </a:prstGeom>
        </p:spPr>
      </p:pic>
      <p:pic>
        <p:nvPicPr>
          <p:cNvPr id="6" name="Image 5">
            <a:extLst>
              <a:ext uri="{FF2B5EF4-FFF2-40B4-BE49-F238E27FC236}">
                <a16:creationId xmlns:a16="http://schemas.microsoft.com/office/drawing/2014/main" id="{9A254486-CBEB-4F2A-B4DF-DB3E0D41F64C}"/>
              </a:ext>
            </a:extLst>
          </p:cNvPr>
          <p:cNvPicPr>
            <a:picLocks noChangeAspect="1"/>
          </p:cNvPicPr>
          <p:nvPr/>
        </p:nvPicPr>
        <p:blipFill>
          <a:blip r:embed="rId3"/>
          <a:stretch>
            <a:fillRect/>
          </a:stretch>
        </p:blipFill>
        <p:spPr>
          <a:xfrm>
            <a:off x="5278385" y="3395931"/>
            <a:ext cx="1828800" cy="1193404"/>
          </a:xfrm>
          <a:prstGeom prst="rect">
            <a:avLst/>
          </a:prstGeom>
        </p:spPr>
      </p:pic>
    </p:spTree>
    <p:extLst>
      <p:ext uri="{BB962C8B-B14F-4D97-AF65-F5344CB8AC3E}">
        <p14:creationId xmlns:p14="http://schemas.microsoft.com/office/powerpoint/2010/main" val="4287700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F4F8E1-B6EB-25BA-8419-1D23DDC109E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0B29F46-851D-893E-D31C-B1619E592924}"/>
              </a:ext>
            </a:extLst>
          </p:cNvPr>
          <p:cNvSpPr>
            <a:spLocks noGrp="1"/>
          </p:cNvSpPr>
          <p:nvPr>
            <p:ph idx="1"/>
          </p:nvPr>
        </p:nvSpPr>
        <p:spPr/>
        <p:txBody>
          <a:bodyPr>
            <a:normAutofit/>
          </a:bodyPr>
          <a:lstStyle/>
          <a:p>
            <a:r>
              <a:rPr lang="fr-FR" sz="3600" dirty="0"/>
              <a:t>Ce projet est le résultat d’une initiative citoyenne, un projet </a:t>
            </a:r>
            <a:r>
              <a:rPr lang="fr-FR" sz="3600" dirty="0" err="1"/>
              <a:t>elaboré</a:t>
            </a:r>
            <a:r>
              <a:rPr lang="fr-FR" sz="3600" dirty="0"/>
              <a:t> par l’association  la barque silencieuse, créée le 14 octobre 2014. </a:t>
            </a:r>
          </a:p>
          <a:p>
            <a:r>
              <a:rPr lang="fr-FR" sz="3600" dirty="0"/>
              <a:t>Il s’agit d’un projet transpartisan. </a:t>
            </a:r>
          </a:p>
          <a:p>
            <a:endParaRPr lang="fr-FR" dirty="0"/>
          </a:p>
        </p:txBody>
      </p:sp>
    </p:spTree>
    <p:extLst>
      <p:ext uri="{BB962C8B-B14F-4D97-AF65-F5344CB8AC3E}">
        <p14:creationId xmlns:p14="http://schemas.microsoft.com/office/powerpoint/2010/main" val="4227694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8D41F2-96CF-E75C-BC3E-151156E98FA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22868ED-E0D2-A2E4-2634-4FB75EB10790}"/>
              </a:ext>
            </a:extLst>
          </p:cNvPr>
          <p:cNvSpPr>
            <a:spLocks noGrp="1"/>
          </p:cNvSpPr>
          <p:nvPr>
            <p:ph idx="1"/>
          </p:nvPr>
        </p:nvSpPr>
        <p:spPr/>
        <p:txBody>
          <a:bodyPr>
            <a:normAutofit lnSpcReduction="10000"/>
          </a:bodyPr>
          <a:lstStyle/>
          <a:p>
            <a:r>
              <a:rPr lang="fr-FR" sz="3600" dirty="0"/>
              <a:t>Il vise à pallier le manque de structures de soins palliatifs sur le Pays-Haut de Meurthe-et-Moselle.</a:t>
            </a:r>
          </a:p>
          <a:p>
            <a:r>
              <a:rPr lang="fr-FR" sz="3600" dirty="0"/>
              <a:t>Ce projet a été adoubé par l’Agence d’urbanisme Lorraine-Nord dans un rapport rendu public en décembre 2020.</a:t>
            </a:r>
          </a:p>
          <a:p>
            <a:endParaRPr lang="fr-FR" dirty="0"/>
          </a:p>
        </p:txBody>
      </p:sp>
    </p:spTree>
    <p:extLst>
      <p:ext uri="{BB962C8B-B14F-4D97-AF65-F5344CB8AC3E}">
        <p14:creationId xmlns:p14="http://schemas.microsoft.com/office/powerpoint/2010/main" val="1924334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9DB570-AFF6-4B45-907E-88F7253EE0FA}"/>
              </a:ext>
            </a:extLst>
          </p:cNvPr>
          <p:cNvSpPr>
            <a:spLocks noGrp="1"/>
          </p:cNvSpPr>
          <p:nvPr>
            <p:ph type="title"/>
          </p:nvPr>
        </p:nvSpPr>
        <p:spPr/>
        <p:txBody>
          <a:bodyPr/>
          <a:lstStyle/>
          <a:p>
            <a:pPr algn="ctr"/>
            <a:br>
              <a:rPr lang="fr-FR" b="1" dirty="0"/>
            </a:br>
            <a:r>
              <a:rPr lang="fr-FR" b="1" dirty="0"/>
              <a:t>LA MAISON DE SOINS PALLIATIFS</a:t>
            </a:r>
          </a:p>
        </p:txBody>
      </p:sp>
      <p:sp>
        <p:nvSpPr>
          <p:cNvPr id="3" name="Espace réservé du contenu 2">
            <a:extLst>
              <a:ext uri="{FF2B5EF4-FFF2-40B4-BE49-F238E27FC236}">
                <a16:creationId xmlns:a16="http://schemas.microsoft.com/office/drawing/2014/main" id="{B23DD4ED-9884-4214-AF19-5CFD5064B4D5}"/>
              </a:ext>
            </a:extLst>
          </p:cNvPr>
          <p:cNvSpPr>
            <a:spLocks noGrp="1"/>
          </p:cNvSpPr>
          <p:nvPr>
            <p:ph idx="1"/>
          </p:nvPr>
        </p:nvSpPr>
        <p:spPr/>
        <p:txBody>
          <a:bodyPr>
            <a:normAutofit fontScale="92500" lnSpcReduction="10000"/>
          </a:bodyPr>
          <a:lstStyle/>
          <a:p>
            <a:r>
              <a:rPr lang="fr-FR" dirty="0"/>
              <a:t>Elle s’inscrit en tout point dans les recommandations de l’OMS (Organisation mondiale de la santé) publiées le 16 août 2017 dans un aide-mémoire, véritable mise au point sur les soins palliatifs.</a:t>
            </a:r>
          </a:p>
          <a:p>
            <a:r>
              <a:rPr lang="fr-FR" dirty="0"/>
              <a:t>Elle répond strictement à ces difficultés de maintien à domicile. Il s’agit d’une maison qui reproduit les conditions du domicile et où l’on aimerait que les futurs résidents se sentent « comme chez eux ».</a:t>
            </a:r>
          </a:p>
          <a:p>
            <a:r>
              <a:rPr lang="fr-FR" dirty="0"/>
              <a:t>La Maison de soins palliatifs, telle que nous la concevons, se donne pour mission d’accueillir sans discrimination, des adultes en fin de vie souffrant d’un cancer terminal ou d’une maladie chronique neurodégénérative dont le pronostic vital est inférieur à trois mois.</a:t>
            </a:r>
          </a:p>
          <a:p>
            <a:r>
              <a:rPr lang="fr-FR" dirty="0"/>
              <a:t>Une maison à dimension humaine située dans un cadre agréable et chaleureux propice à (re) trouver la sérénité et permettre au malade de poursuivre la dernière étape de sa vie dans la dignité.</a:t>
            </a:r>
          </a:p>
        </p:txBody>
      </p:sp>
    </p:spTree>
    <p:extLst>
      <p:ext uri="{BB962C8B-B14F-4D97-AF65-F5344CB8AC3E}">
        <p14:creationId xmlns:p14="http://schemas.microsoft.com/office/powerpoint/2010/main" val="3656952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F4DB41-2E6C-4A54-B5BD-B38253934967}"/>
              </a:ext>
            </a:extLst>
          </p:cNvPr>
          <p:cNvSpPr>
            <a:spLocks noGrp="1"/>
          </p:cNvSpPr>
          <p:nvPr>
            <p:ph type="title"/>
          </p:nvPr>
        </p:nvSpPr>
        <p:spPr/>
        <p:txBody>
          <a:bodyPr/>
          <a:lstStyle/>
          <a:p>
            <a:pPr algn="ctr"/>
            <a:br>
              <a:rPr lang="fr-FR" dirty="0"/>
            </a:br>
            <a:r>
              <a:rPr lang="fr-FR" dirty="0"/>
              <a:t>Le château </a:t>
            </a:r>
          </a:p>
        </p:txBody>
      </p:sp>
      <p:sp>
        <p:nvSpPr>
          <p:cNvPr id="3" name="Espace réservé du contenu 2">
            <a:extLst>
              <a:ext uri="{FF2B5EF4-FFF2-40B4-BE49-F238E27FC236}">
                <a16:creationId xmlns:a16="http://schemas.microsoft.com/office/drawing/2014/main" id="{E3C853EB-5D69-45BE-BF62-CB1882557EA4}"/>
              </a:ext>
            </a:extLst>
          </p:cNvPr>
          <p:cNvSpPr>
            <a:spLocks noGrp="1"/>
          </p:cNvSpPr>
          <p:nvPr>
            <p:ph idx="1"/>
          </p:nvPr>
        </p:nvSpPr>
        <p:spPr/>
        <p:txBody>
          <a:bodyPr>
            <a:normAutofit/>
          </a:bodyPr>
          <a:lstStyle/>
          <a:p>
            <a:r>
              <a:rPr lang="fr-FR" dirty="0"/>
              <a:t>Le château c’est le maillon manquant dans l’organisation des soins</a:t>
            </a:r>
          </a:p>
          <a:p>
            <a:pPr marL="0" indent="0">
              <a:buNone/>
            </a:pPr>
            <a:r>
              <a:rPr lang="fr-FR" dirty="0"/>
              <a:t>      au niveau du Pays-Haut. </a:t>
            </a:r>
          </a:p>
          <a:p>
            <a:r>
              <a:rPr lang="fr-FR" dirty="0"/>
              <a:t>Il constituera le trait d’union entre le domicile et l’hôpital. </a:t>
            </a:r>
          </a:p>
          <a:p>
            <a:r>
              <a:rPr lang="fr-FR" dirty="0"/>
              <a:t>D’une capacité de 10 lits, les soins palliatifs offerts seront de même nature</a:t>
            </a:r>
          </a:p>
          <a:p>
            <a:pPr marL="0" indent="0">
              <a:buNone/>
            </a:pPr>
            <a:r>
              <a:rPr lang="fr-FR" dirty="0"/>
              <a:t>     que ceux d’un hôpital, mais ils seront dispensés dans une architecture</a:t>
            </a:r>
          </a:p>
          <a:p>
            <a:pPr marL="0" indent="0">
              <a:buNone/>
            </a:pPr>
            <a:r>
              <a:rPr lang="fr-FR" dirty="0"/>
              <a:t>     qui ressemblera le plus possible à celle d’un domicile. </a:t>
            </a:r>
          </a:p>
          <a:p>
            <a:r>
              <a:rPr lang="fr-FR" dirty="0"/>
              <a:t>Les personnes y trouveront une atmosphère familiale leur permettant de</a:t>
            </a:r>
          </a:p>
          <a:p>
            <a:pPr marL="0" indent="0">
              <a:buNone/>
            </a:pPr>
            <a:r>
              <a:rPr lang="fr-FR" dirty="0"/>
              <a:t>     traverser cette dernière étape, entourées de leurs proches, comme si elles</a:t>
            </a:r>
          </a:p>
          <a:p>
            <a:pPr marL="0" indent="0">
              <a:buNone/>
            </a:pPr>
            <a:r>
              <a:rPr lang="fr-FR" dirty="0"/>
              <a:t>     étaient chez elles.</a:t>
            </a:r>
          </a:p>
        </p:txBody>
      </p:sp>
      <p:pic>
        <p:nvPicPr>
          <p:cNvPr id="5" name="Image 4">
            <a:extLst>
              <a:ext uri="{FF2B5EF4-FFF2-40B4-BE49-F238E27FC236}">
                <a16:creationId xmlns:a16="http://schemas.microsoft.com/office/drawing/2014/main" id="{5BDEACB7-2AF2-4F86-9827-94B435F2C7C6}"/>
              </a:ext>
            </a:extLst>
          </p:cNvPr>
          <p:cNvPicPr>
            <a:picLocks noChangeAspect="1"/>
          </p:cNvPicPr>
          <p:nvPr/>
        </p:nvPicPr>
        <p:blipFill>
          <a:blip r:embed="rId2"/>
          <a:stretch>
            <a:fillRect/>
          </a:stretch>
        </p:blipFill>
        <p:spPr>
          <a:xfrm>
            <a:off x="8563982" y="720115"/>
            <a:ext cx="1365161" cy="1088879"/>
          </a:xfrm>
          <a:prstGeom prst="rect">
            <a:avLst/>
          </a:prstGeom>
        </p:spPr>
      </p:pic>
    </p:spTree>
    <p:extLst>
      <p:ext uri="{BB962C8B-B14F-4D97-AF65-F5344CB8AC3E}">
        <p14:creationId xmlns:p14="http://schemas.microsoft.com/office/powerpoint/2010/main" val="896817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3C2E8E-6021-C0CC-25F4-AC5C4704055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A18FE3A-2E88-1334-B85E-51114A683752}"/>
              </a:ext>
            </a:extLst>
          </p:cNvPr>
          <p:cNvSpPr>
            <a:spLocks noGrp="1"/>
          </p:cNvSpPr>
          <p:nvPr>
            <p:ph idx="1"/>
          </p:nvPr>
        </p:nvSpPr>
        <p:spPr/>
        <p:txBody>
          <a:bodyPr>
            <a:normAutofit/>
          </a:bodyPr>
          <a:lstStyle/>
          <a:p>
            <a:endParaRPr lang="fr-FR" dirty="0"/>
          </a:p>
          <a:p>
            <a:endParaRPr lang="fr-FR" dirty="0"/>
          </a:p>
          <a:p>
            <a:r>
              <a:rPr lang="fr-FR" sz="2400" dirty="0"/>
              <a:t>Elle sera un lieu de stage pour les </a:t>
            </a:r>
            <a:r>
              <a:rPr lang="fr-FR" sz="2400" dirty="0" err="1"/>
              <a:t>éudiants</a:t>
            </a:r>
            <a:r>
              <a:rPr lang="fr-FR" sz="2400" dirty="0"/>
              <a:t> en médecine, les élèves infirmières et infirmiers et les aides-soignantes et soignants.</a:t>
            </a:r>
          </a:p>
          <a:p>
            <a:r>
              <a:rPr lang="fr-FR" sz="2400" dirty="0"/>
              <a:t>La maison de soins palliatifs aura vocation à récupérer l’équipe mobile de soins palliatifs dont la mission sera de faire le lien entre le domicile, la maison de soins palliatifs et l’hôpital. </a:t>
            </a:r>
          </a:p>
          <a:p>
            <a:endParaRPr lang="fr-FR" dirty="0"/>
          </a:p>
        </p:txBody>
      </p:sp>
    </p:spTree>
    <p:extLst>
      <p:ext uri="{BB962C8B-B14F-4D97-AF65-F5344CB8AC3E}">
        <p14:creationId xmlns:p14="http://schemas.microsoft.com/office/powerpoint/2010/main" val="2398204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836EAB-37BD-4249-BD6A-AE275C004330}"/>
              </a:ext>
            </a:extLst>
          </p:cNvPr>
          <p:cNvSpPr>
            <a:spLocks noGrp="1"/>
          </p:cNvSpPr>
          <p:nvPr>
            <p:ph type="title"/>
          </p:nvPr>
        </p:nvSpPr>
        <p:spPr/>
        <p:txBody>
          <a:bodyPr/>
          <a:lstStyle/>
          <a:p>
            <a:endParaRPr lang="fr-FR" dirty="0"/>
          </a:p>
        </p:txBody>
      </p:sp>
      <p:pic>
        <p:nvPicPr>
          <p:cNvPr id="6" name="Espace réservé pour une image  5">
            <a:extLst>
              <a:ext uri="{FF2B5EF4-FFF2-40B4-BE49-F238E27FC236}">
                <a16:creationId xmlns:a16="http://schemas.microsoft.com/office/drawing/2014/main" id="{F3608D7F-6F55-49CE-A890-0B8D503138DD}"/>
              </a:ext>
            </a:extLst>
          </p:cNvPr>
          <p:cNvPicPr>
            <a:picLocks noGrp="1" noChangeAspect="1"/>
          </p:cNvPicPr>
          <p:nvPr>
            <p:ph type="pic" idx="1"/>
          </p:nvPr>
        </p:nvPicPr>
        <p:blipFill rotWithShape="1">
          <a:blip r:embed="rId2"/>
          <a:srcRect t="27588" b="27588"/>
          <a:stretch/>
        </p:blipFill>
        <p:spPr/>
      </p:pic>
      <p:sp>
        <p:nvSpPr>
          <p:cNvPr id="4" name="Espace réservé du texte 3">
            <a:extLst>
              <a:ext uri="{FF2B5EF4-FFF2-40B4-BE49-F238E27FC236}">
                <a16:creationId xmlns:a16="http://schemas.microsoft.com/office/drawing/2014/main" id="{DDB9F4E9-A646-42EE-ADC4-C1DFA5448869}"/>
              </a:ext>
            </a:extLst>
          </p:cNvPr>
          <p:cNvSpPr>
            <a:spLocks noGrp="1"/>
          </p:cNvSpPr>
          <p:nvPr>
            <p:ph type="body" sz="half" idx="2"/>
          </p:nvPr>
        </p:nvSpPr>
        <p:spPr>
          <a:xfrm>
            <a:off x="2589213" y="5367337"/>
            <a:ext cx="8915400" cy="699771"/>
          </a:xfrm>
        </p:spPr>
        <p:txBody>
          <a:bodyPr>
            <a:normAutofit/>
          </a:bodyPr>
          <a:lstStyle/>
          <a:p>
            <a:endParaRPr lang="fr-FR" dirty="0"/>
          </a:p>
        </p:txBody>
      </p:sp>
      <p:pic>
        <p:nvPicPr>
          <p:cNvPr id="5" name="Image 4">
            <a:extLst>
              <a:ext uri="{FF2B5EF4-FFF2-40B4-BE49-F238E27FC236}">
                <a16:creationId xmlns:a16="http://schemas.microsoft.com/office/drawing/2014/main" id="{76F9D442-1BB5-4934-BA88-771C6D466323}"/>
              </a:ext>
            </a:extLst>
          </p:cNvPr>
          <p:cNvPicPr>
            <a:picLocks noChangeAspect="1"/>
          </p:cNvPicPr>
          <p:nvPr/>
        </p:nvPicPr>
        <p:blipFill>
          <a:blip r:embed="rId3"/>
          <a:stretch>
            <a:fillRect/>
          </a:stretch>
        </p:blipFill>
        <p:spPr>
          <a:xfrm>
            <a:off x="2589212" y="634965"/>
            <a:ext cx="8915399" cy="5432143"/>
          </a:xfrm>
          <a:prstGeom prst="rect">
            <a:avLst/>
          </a:prstGeom>
        </p:spPr>
      </p:pic>
      <p:sp>
        <p:nvSpPr>
          <p:cNvPr id="8" name="ZoneTexte 7">
            <a:extLst>
              <a:ext uri="{FF2B5EF4-FFF2-40B4-BE49-F238E27FC236}">
                <a16:creationId xmlns:a16="http://schemas.microsoft.com/office/drawing/2014/main" id="{580BD0C9-9363-4A2C-8496-78CF9C4DE094}"/>
              </a:ext>
            </a:extLst>
          </p:cNvPr>
          <p:cNvSpPr txBox="1"/>
          <p:nvPr/>
        </p:nvSpPr>
        <p:spPr>
          <a:xfrm>
            <a:off x="4875355" y="2387840"/>
            <a:ext cx="6266457" cy="2862322"/>
          </a:xfrm>
          <a:prstGeom prst="rect">
            <a:avLst/>
          </a:prstGeom>
          <a:noFill/>
        </p:spPr>
        <p:txBody>
          <a:bodyPr wrap="square">
            <a:spAutoFit/>
          </a:bodyPr>
          <a:lstStyle/>
          <a:p>
            <a:r>
              <a:rPr lang="fr-FR" dirty="0"/>
              <a:t>L’approche privilégiée par « le château » se voudra globale et humaniste et répondra en tout point à la charte des soins palliatifs :</a:t>
            </a:r>
          </a:p>
          <a:p>
            <a:pPr marL="285750" indent="-285750">
              <a:buFont typeface="Arial" panose="020B0604020202020204" pitchFamily="34" charset="0"/>
              <a:buChar char="•"/>
            </a:pPr>
            <a:r>
              <a:rPr lang="fr-FR" dirty="0"/>
              <a:t>Soins personnalisés et centrés sur la qualité de vie</a:t>
            </a:r>
          </a:p>
          <a:p>
            <a:pPr marL="285750" indent="-285750">
              <a:buFont typeface="Arial" panose="020B0604020202020204" pitchFamily="34" charset="0"/>
              <a:buChar char="•"/>
            </a:pPr>
            <a:r>
              <a:rPr lang="fr-FR" dirty="0"/>
              <a:t>Prise en compte des besoins physiques, psychosociaux et spirituels</a:t>
            </a:r>
          </a:p>
          <a:p>
            <a:pPr marL="285750" indent="-285750">
              <a:buFont typeface="Arial" panose="020B0604020202020204" pitchFamily="34" charset="0"/>
              <a:buChar char="•"/>
            </a:pPr>
            <a:r>
              <a:rPr lang="fr-FR" dirty="0"/>
              <a:t>Intimité</a:t>
            </a:r>
          </a:p>
          <a:p>
            <a:pPr marL="285750" indent="-285750">
              <a:buFont typeface="Arial" panose="020B0604020202020204" pitchFamily="34" charset="0"/>
              <a:buChar char="•"/>
            </a:pPr>
            <a:r>
              <a:rPr lang="fr-FR" dirty="0"/>
              <a:t>Respect des choix, des valeurs et des croyances</a:t>
            </a:r>
          </a:p>
          <a:p>
            <a:pPr marL="285750" indent="-285750">
              <a:buFont typeface="Arial" panose="020B0604020202020204" pitchFamily="34" charset="0"/>
              <a:buChar char="•"/>
            </a:pPr>
            <a:r>
              <a:rPr lang="fr-FR" dirty="0"/>
              <a:t>Intégration des proches selon leur désir</a:t>
            </a:r>
          </a:p>
          <a:p>
            <a:pPr marL="285750" indent="-285750">
              <a:buFont typeface="Arial" panose="020B0604020202020204" pitchFamily="34" charset="0"/>
              <a:buChar char="•"/>
            </a:pPr>
            <a:r>
              <a:rPr lang="fr-FR" dirty="0"/>
              <a:t>Soutien psychosocial et spirituel des proches.</a:t>
            </a:r>
          </a:p>
        </p:txBody>
      </p:sp>
    </p:spTree>
    <p:extLst>
      <p:ext uri="{BB962C8B-B14F-4D97-AF65-F5344CB8AC3E}">
        <p14:creationId xmlns:p14="http://schemas.microsoft.com/office/powerpoint/2010/main" val="2575638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836EAB-37BD-4249-BD6A-AE275C004330}"/>
              </a:ext>
            </a:extLst>
          </p:cNvPr>
          <p:cNvSpPr>
            <a:spLocks noGrp="1"/>
          </p:cNvSpPr>
          <p:nvPr>
            <p:ph type="title"/>
          </p:nvPr>
        </p:nvSpPr>
        <p:spPr/>
        <p:txBody>
          <a:bodyPr/>
          <a:lstStyle/>
          <a:p>
            <a:r>
              <a:rPr lang="fr-FR" dirty="0"/>
              <a:t>Une maison à l’architecture en forme de A </a:t>
            </a:r>
          </a:p>
        </p:txBody>
      </p:sp>
      <p:pic>
        <p:nvPicPr>
          <p:cNvPr id="6" name="Espace réservé pour une image  5">
            <a:extLst>
              <a:ext uri="{FF2B5EF4-FFF2-40B4-BE49-F238E27FC236}">
                <a16:creationId xmlns:a16="http://schemas.microsoft.com/office/drawing/2014/main" id="{F3608D7F-6F55-49CE-A890-0B8D503138DD}"/>
              </a:ext>
            </a:extLst>
          </p:cNvPr>
          <p:cNvPicPr>
            <a:picLocks noGrp="1" noChangeAspect="1"/>
          </p:cNvPicPr>
          <p:nvPr>
            <p:ph type="pic" idx="1"/>
          </p:nvPr>
        </p:nvPicPr>
        <p:blipFill rotWithShape="1">
          <a:blip r:embed="rId2"/>
          <a:srcRect t="27588" b="27588"/>
          <a:stretch/>
        </p:blipFill>
        <p:spPr/>
      </p:pic>
      <p:sp>
        <p:nvSpPr>
          <p:cNvPr id="4" name="Espace réservé du texte 3">
            <a:extLst>
              <a:ext uri="{FF2B5EF4-FFF2-40B4-BE49-F238E27FC236}">
                <a16:creationId xmlns:a16="http://schemas.microsoft.com/office/drawing/2014/main" id="{DDB9F4E9-A646-42EE-ADC4-C1DFA5448869}"/>
              </a:ext>
            </a:extLst>
          </p:cNvPr>
          <p:cNvSpPr>
            <a:spLocks noGrp="1"/>
          </p:cNvSpPr>
          <p:nvPr>
            <p:ph type="body" sz="half" idx="2"/>
          </p:nvPr>
        </p:nvSpPr>
        <p:spPr>
          <a:xfrm>
            <a:off x="2589213" y="5367337"/>
            <a:ext cx="8915400" cy="699771"/>
          </a:xfrm>
        </p:spPr>
        <p:txBody>
          <a:bodyPr>
            <a:normAutofit fontScale="25000" lnSpcReduction="20000"/>
          </a:bodyPr>
          <a:lstStyle/>
          <a:p>
            <a:r>
              <a:rPr lang="fr-FR" sz="7200" dirty="0">
                <a:latin typeface="+mj-lt"/>
              </a:rPr>
              <a:t>comme Accueillir, Accompagner, Apaiser, Adoucir, Atténuer, Amour… </a:t>
            </a:r>
          </a:p>
          <a:p>
            <a:r>
              <a:rPr lang="fr-FR" sz="7200" dirty="0">
                <a:latin typeface="+mj-lt"/>
              </a:rPr>
              <a:t>Et surtout, dire « Adieu » à l’être cher. </a:t>
            </a:r>
            <a:endParaRPr lang="fr-FR" sz="1800" b="0" i="0" u="none" strike="noStrike" baseline="0" dirty="0">
              <a:solidFill>
                <a:srgbClr val="000000"/>
              </a:solidFill>
              <a:latin typeface="EXCMU Y+ Interstate"/>
            </a:endParaRPr>
          </a:p>
          <a:p>
            <a:r>
              <a:rPr lang="fr-FR" sz="1800" b="1" i="0" u="none" strike="noStrike" baseline="0" dirty="0">
                <a:solidFill>
                  <a:srgbClr val="000000"/>
                </a:solidFill>
                <a:latin typeface="EXCMU Y+ Interstate"/>
              </a:rPr>
              <a:t>EN FORME DE A comme Accueillir, </a:t>
            </a:r>
            <a:endParaRPr lang="fr-FR" sz="1800" b="0" i="0" u="none" strike="noStrike" baseline="0" dirty="0">
              <a:solidFill>
                <a:srgbClr val="000000"/>
              </a:solidFill>
              <a:latin typeface="EXCMU Y+ Interstate"/>
            </a:endParaRPr>
          </a:p>
          <a:p>
            <a:r>
              <a:rPr lang="fr-FR" sz="1800" b="1" i="0" u="none" strike="noStrike" baseline="0" dirty="0">
                <a:solidFill>
                  <a:srgbClr val="000000"/>
                </a:solidFill>
                <a:latin typeface="EXCMU Y+ Interstate"/>
              </a:rPr>
              <a:t>accompagner, adoucir, atténuer… et surtout, dire « Adieu » à l’être cher.</a:t>
            </a:r>
            <a:endParaRPr lang="fr-FR" dirty="0"/>
          </a:p>
        </p:txBody>
      </p:sp>
    </p:spTree>
    <p:extLst>
      <p:ext uri="{BB962C8B-B14F-4D97-AF65-F5344CB8AC3E}">
        <p14:creationId xmlns:p14="http://schemas.microsoft.com/office/powerpoint/2010/main" val="2016265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836EAB-37BD-4249-BD6A-AE275C004330}"/>
              </a:ext>
            </a:extLst>
          </p:cNvPr>
          <p:cNvSpPr>
            <a:spLocks noGrp="1"/>
          </p:cNvSpPr>
          <p:nvPr>
            <p:ph type="title"/>
          </p:nvPr>
        </p:nvSpPr>
        <p:spPr/>
        <p:txBody>
          <a:bodyPr/>
          <a:lstStyle/>
          <a:p>
            <a:r>
              <a:rPr lang="fr-FR" dirty="0"/>
              <a:t>Une maison à l’architecture en forme de A </a:t>
            </a:r>
          </a:p>
        </p:txBody>
      </p:sp>
      <p:pic>
        <p:nvPicPr>
          <p:cNvPr id="6" name="Espace réservé pour une image  5">
            <a:extLst>
              <a:ext uri="{FF2B5EF4-FFF2-40B4-BE49-F238E27FC236}">
                <a16:creationId xmlns:a16="http://schemas.microsoft.com/office/drawing/2014/main" id="{F3608D7F-6F55-49CE-A890-0B8D503138DD}"/>
              </a:ext>
            </a:extLst>
          </p:cNvPr>
          <p:cNvPicPr>
            <a:picLocks noGrp="1" noChangeAspect="1"/>
          </p:cNvPicPr>
          <p:nvPr>
            <p:ph type="pic" idx="1"/>
          </p:nvPr>
        </p:nvPicPr>
        <p:blipFill rotWithShape="1">
          <a:blip r:embed="rId2"/>
          <a:srcRect t="27588" b="27588"/>
          <a:stretch/>
        </p:blipFill>
        <p:spPr/>
      </p:pic>
      <p:sp>
        <p:nvSpPr>
          <p:cNvPr id="4" name="Espace réservé du texte 3">
            <a:extLst>
              <a:ext uri="{FF2B5EF4-FFF2-40B4-BE49-F238E27FC236}">
                <a16:creationId xmlns:a16="http://schemas.microsoft.com/office/drawing/2014/main" id="{DDB9F4E9-A646-42EE-ADC4-C1DFA5448869}"/>
              </a:ext>
            </a:extLst>
          </p:cNvPr>
          <p:cNvSpPr>
            <a:spLocks noGrp="1"/>
          </p:cNvSpPr>
          <p:nvPr>
            <p:ph type="body" sz="half" idx="2"/>
          </p:nvPr>
        </p:nvSpPr>
        <p:spPr>
          <a:xfrm>
            <a:off x="2589213" y="5367337"/>
            <a:ext cx="8915400" cy="699771"/>
          </a:xfrm>
        </p:spPr>
        <p:txBody>
          <a:bodyPr>
            <a:normAutofit fontScale="25000" lnSpcReduction="20000"/>
          </a:bodyPr>
          <a:lstStyle/>
          <a:p>
            <a:r>
              <a:rPr lang="fr-FR" sz="7200" dirty="0">
                <a:latin typeface="+mj-lt"/>
              </a:rPr>
              <a:t>comme Accueillir, Apaiser, Accompagner, Adoucir, Atténuer, Amour… </a:t>
            </a:r>
          </a:p>
          <a:p>
            <a:r>
              <a:rPr lang="fr-FR" sz="7200" dirty="0">
                <a:latin typeface="+mj-lt"/>
              </a:rPr>
              <a:t>Et surtout, dire « Adieu » à l’être cher. </a:t>
            </a:r>
            <a:endParaRPr lang="fr-FR" sz="1800" b="0" i="0" u="none" strike="noStrike" baseline="0" dirty="0">
              <a:solidFill>
                <a:srgbClr val="000000"/>
              </a:solidFill>
              <a:latin typeface="EXCMU Y+ Interstate"/>
            </a:endParaRPr>
          </a:p>
          <a:p>
            <a:r>
              <a:rPr lang="fr-FR" sz="1800" b="1" i="0" u="none" strike="noStrike" baseline="0" dirty="0">
                <a:solidFill>
                  <a:srgbClr val="000000"/>
                </a:solidFill>
                <a:latin typeface="EXCMU Y+ Interstate"/>
              </a:rPr>
              <a:t>EN FORME DE A comme Accueillir, </a:t>
            </a:r>
            <a:endParaRPr lang="fr-FR" sz="1800" b="0" i="0" u="none" strike="noStrike" baseline="0" dirty="0">
              <a:solidFill>
                <a:srgbClr val="000000"/>
              </a:solidFill>
              <a:latin typeface="EXCMU Y+ Interstate"/>
            </a:endParaRPr>
          </a:p>
          <a:p>
            <a:r>
              <a:rPr lang="fr-FR" sz="1800" b="1" i="0" u="none" strike="noStrike" baseline="0" dirty="0">
                <a:solidFill>
                  <a:srgbClr val="000000"/>
                </a:solidFill>
                <a:latin typeface="EXCMU Y+ Interstate"/>
              </a:rPr>
              <a:t>accompagner, adoucir, atténuer… et surtout, dire « Adieu » à l’être cher.</a:t>
            </a:r>
            <a:endParaRPr lang="fr-FR" dirty="0"/>
          </a:p>
        </p:txBody>
      </p:sp>
      <p:pic>
        <p:nvPicPr>
          <p:cNvPr id="5" name="Image 4">
            <a:extLst>
              <a:ext uri="{FF2B5EF4-FFF2-40B4-BE49-F238E27FC236}">
                <a16:creationId xmlns:a16="http://schemas.microsoft.com/office/drawing/2014/main" id="{DB689645-F26C-4ECF-9E5A-402C94850070}"/>
              </a:ext>
            </a:extLst>
          </p:cNvPr>
          <p:cNvPicPr>
            <a:picLocks noChangeAspect="1"/>
          </p:cNvPicPr>
          <p:nvPr/>
        </p:nvPicPr>
        <p:blipFill>
          <a:blip r:embed="rId3"/>
          <a:stretch>
            <a:fillRect/>
          </a:stretch>
        </p:blipFill>
        <p:spPr>
          <a:xfrm>
            <a:off x="2444177" y="502540"/>
            <a:ext cx="9135334" cy="5633907"/>
          </a:xfrm>
          <a:prstGeom prst="rect">
            <a:avLst/>
          </a:prstGeom>
        </p:spPr>
      </p:pic>
    </p:spTree>
    <p:extLst>
      <p:ext uri="{BB962C8B-B14F-4D97-AF65-F5344CB8AC3E}">
        <p14:creationId xmlns:p14="http://schemas.microsoft.com/office/powerpoint/2010/main" val="2289112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E26109-4AE0-4E9C-A1C4-7CE651AEA7EB}"/>
              </a:ext>
            </a:extLst>
          </p:cNvPr>
          <p:cNvSpPr>
            <a:spLocks noGrp="1"/>
          </p:cNvSpPr>
          <p:nvPr>
            <p:ph type="title"/>
          </p:nvPr>
        </p:nvSpPr>
        <p:spPr/>
        <p:txBody>
          <a:bodyPr/>
          <a:lstStyle/>
          <a:p>
            <a:r>
              <a:rPr lang="fr-FR" b="1" dirty="0"/>
              <a:t>Le deuil </a:t>
            </a:r>
          </a:p>
        </p:txBody>
      </p:sp>
      <p:pic>
        <p:nvPicPr>
          <p:cNvPr id="6" name="Espace réservé pour une image  5">
            <a:extLst>
              <a:ext uri="{FF2B5EF4-FFF2-40B4-BE49-F238E27FC236}">
                <a16:creationId xmlns:a16="http://schemas.microsoft.com/office/drawing/2014/main" id="{BD0194F9-8E2A-4DAC-A666-BF1790898F7A}"/>
              </a:ext>
            </a:extLst>
          </p:cNvPr>
          <p:cNvPicPr>
            <a:picLocks noGrp="1" noChangeAspect="1"/>
          </p:cNvPicPr>
          <p:nvPr>
            <p:ph type="pic" idx="1"/>
          </p:nvPr>
        </p:nvPicPr>
        <p:blipFill>
          <a:blip r:embed="rId2"/>
          <a:srcRect t="21090" b="21090"/>
          <a:stretch>
            <a:fillRect/>
          </a:stretch>
        </p:blipFill>
        <p:spPr/>
      </p:pic>
      <p:sp>
        <p:nvSpPr>
          <p:cNvPr id="4" name="Espace réservé du texte 3">
            <a:extLst>
              <a:ext uri="{FF2B5EF4-FFF2-40B4-BE49-F238E27FC236}">
                <a16:creationId xmlns:a16="http://schemas.microsoft.com/office/drawing/2014/main" id="{A2600F29-97A2-459F-9773-75B3F4400B6C}"/>
              </a:ext>
            </a:extLst>
          </p:cNvPr>
          <p:cNvSpPr>
            <a:spLocks noGrp="1"/>
          </p:cNvSpPr>
          <p:nvPr>
            <p:ph type="body" sz="half" idx="2"/>
          </p:nvPr>
        </p:nvSpPr>
        <p:spPr>
          <a:xfrm>
            <a:off x="2589213" y="5367338"/>
            <a:ext cx="8915400" cy="1050797"/>
          </a:xfrm>
        </p:spPr>
        <p:txBody>
          <a:bodyPr>
            <a:noAutofit/>
          </a:bodyPr>
          <a:lstStyle/>
          <a:p>
            <a:pPr algn="just"/>
            <a:r>
              <a:rPr lang="fr-FR" sz="1600" dirty="0"/>
              <a:t>LE MOT « DEUIL » VIENT DE « DOLERE », souffrir.  </a:t>
            </a:r>
          </a:p>
          <a:p>
            <a:pPr algn="just"/>
            <a:r>
              <a:rPr lang="fr-FR" sz="1600" dirty="0"/>
              <a:t>Douleur et affliction éprouvées lors de la mort d’un proche.</a:t>
            </a:r>
          </a:p>
          <a:p>
            <a:pPr algn="just"/>
            <a:r>
              <a:rPr lang="fr-FR" sz="1600" dirty="0"/>
              <a:t>LE SUIVI DE DEUIL représente une autre facette de l’accompagnement palliatif.</a:t>
            </a:r>
          </a:p>
        </p:txBody>
      </p:sp>
      <p:sp>
        <p:nvSpPr>
          <p:cNvPr id="3" name="ZoneTexte 2">
            <a:extLst>
              <a:ext uri="{FF2B5EF4-FFF2-40B4-BE49-F238E27FC236}">
                <a16:creationId xmlns:a16="http://schemas.microsoft.com/office/drawing/2014/main" id="{6E7EF1BD-77A8-1773-AAB6-F9DBE761EB2A}"/>
              </a:ext>
            </a:extLst>
          </p:cNvPr>
          <p:cNvSpPr txBox="1"/>
          <p:nvPr/>
        </p:nvSpPr>
        <p:spPr>
          <a:xfrm>
            <a:off x="9353266" y="4385481"/>
            <a:ext cx="1390124" cy="246221"/>
          </a:xfrm>
          <a:prstGeom prst="rect">
            <a:avLst/>
          </a:prstGeom>
          <a:noFill/>
        </p:spPr>
        <p:txBody>
          <a:bodyPr wrap="none" rtlCol="0">
            <a:spAutoFit/>
          </a:bodyPr>
          <a:lstStyle/>
          <a:p>
            <a:r>
              <a:rPr lang="fr-FR" sz="1000" dirty="0"/>
              <a:t>Emile </a:t>
            </a:r>
            <a:r>
              <a:rPr lang="fr-FR" sz="1000" dirty="0" err="1"/>
              <a:t>Friant_le</a:t>
            </a:r>
            <a:r>
              <a:rPr lang="fr-FR" sz="1000" dirty="0"/>
              <a:t> deuil</a:t>
            </a:r>
          </a:p>
        </p:txBody>
      </p:sp>
    </p:spTree>
    <p:extLst>
      <p:ext uri="{BB962C8B-B14F-4D97-AF65-F5344CB8AC3E}">
        <p14:creationId xmlns:p14="http://schemas.microsoft.com/office/powerpoint/2010/main" val="1192740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6F82592-804F-4D9C-AA9A-E4905947EC1C}"/>
              </a:ext>
            </a:extLst>
          </p:cNvPr>
          <p:cNvSpPr>
            <a:spLocks noGrp="1"/>
          </p:cNvSpPr>
          <p:nvPr>
            <p:ph idx="1"/>
          </p:nvPr>
        </p:nvSpPr>
        <p:spPr/>
        <p:txBody>
          <a:bodyPr/>
          <a:lstStyle/>
          <a:p>
            <a:pPr marL="0" indent="0" algn="r">
              <a:buNone/>
            </a:pPr>
            <a:r>
              <a:rPr lang="fr-FR" sz="3200" b="0" i="1" u="none" strike="noStrike" baseline="0" dirty="0">
                <a:solidFill>
                  <a:schemeClr val="tx1"/>
                </a:solidFill>
                <a:latin typeface="+mj-lt"/>
              </a:rPr>
              <a:t>« Ce qui est plus original dans notre ville est la difficulté qu'on peut y trouver à mourir ».</a:t>
            </a:r>
            <a:endParaRPr lang="fr-FR" sz="3200" b="0" i="0" u="none" strike="noStrike" baseline="0" dirty="0">
              <a:solidFill>
                <a:schemeClr val="tx1"/>
              </a:solidFill>
              <a:latin typeface="+mj-lt"/>
            </a:endParaRPr>
          </a:p>
          <a:p>
            <a:pPr marL="0" indent="0" algn="r">
              <a:buNone/>
            </a:pPr>
            <a:r>
              <a:rPr lang="fr-FR" sz="3200" b="1" i="1" u="none" strike="noStrike" baseline="0" dirty="0">
                <a:solidFill>
                  <a:schemeClr val="tx1"/>
                </a:solidFill>
                <a:latin typeface="+mj-lt"/>
              </a:rPr>
              <a:t>La peste</a:t>
            </a:r>
            <a:endParaRPr lang="fr-FR" sz="3200" b="0" i="0" u="none" strike="noStrike" baseline="0" dirty="0">
              <a:solidFill>
                <a:schemeClr val="tx1"/>
              </a:solidFill>
              <a:latin typeface="+mj-lt"/>
            </a:endParaRPr>
          </a:p>
          <a:p>
            <a:pPr marL="0" indent="0" algn="r">
              <a:buNone/>
            </a:pPr>
            <a:r>
              <a:rPr lang="fr-FR" sz="3200" b="0" i="1" u="none" strike="noStrike" baseline="0" dirty="0">
                <a:solidFill>
                  <a:schemeClr val="tx1"/>
                </a:solidFill>
                <a:latin typeface="+mj-lt"/>
              </a:rPr>
              <a:t>Albert Camus</a:t>
            </a:r>
            <a:endParaRPr lang="fr-FR" dirty="0">
              <a:solidFill>
                <a:schemeClr val="tx1"/>
              </a:solidFill>
            </a:endParaRPr>
          </a:p>
        </p:txBody>
      </p:sp>
    </p:spTree>
    <p:extLst>
      <p:ext uri="{BB962C8B-B14F-4D97-AF65-F5344CB8AC3E}">
        <p14:creationId xmlns:p14="http://schemas.microsoft.com/office/powerpoint/2010/main" val="3781728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0A5C00-0200-C5AB-AA13-FE4A61E7607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E113B62-8814-0A6F-D0A1-9EF4E6F8885D}"/>
              </a:ext>
            </a:extLst>
          </p:cNvPr>
          <p:cNvSpPr>
            <a:spLocks noGrp="1"/>
          </p:cNvSpPr>
          <p:nvPr>
            <p:ph idx="1"/>
          </p:nvPr>
        </p:nvSpPr>
        <p:spPr/>
        <p:txBody>
          <a:bodyPr>
            <a:normAutofit/>
          </a:bodyPr>
          <a:lstStyle/>
          <a:p>
            <a:r>
              <a:rPr lang="fr-FR" dirty="0"/>
              <a:t>Tous les documents sont accessible sur le site de la barque silencieuse : </a:t>
            </a:r>
            <a:r>
              <a:rPr lang="fr-FR" dirty="0">
                <a:hlinkClick r:id="rId2"/>
              </a:rPr>
              <a:t>https://labarquesilencieuse.com/le-projet</a:t>
            </a:r>
            <a:endParaRPr lang="fr-FR" dirty="0"/>
          </a:p>
          <a:p>
            <a:r>
              <a:rPr lang="fr-FR" dirty="0"/>
              <a:t>Et également téléchargeables :</a:t>
            </a:r>
          </a:p>
          <a:p>
            <a:r>
              <a:rPr lang="fr-FR" dirty="0">
                <a:hlinkClick r:id="rId3"/>
              </a:rPr>
              <a:t>https://labarquesilencieuse.com/wp-content/uploads/2026/07/Dossier_Identite_Archi_Budget_le_25_06_2026</a:t>
            </a:r>
            <a:r>
              <a:rPr lang="fr-FR">
                <a:hlinkClick r:id="rId3"/>
              </a:rPr>
              <a:t>.pdf</a:t>
            </a:r>
            <a:endParaRPr lang="fr-FR" dirty="0">
              <a:hlinkClick r:id="rId4"/>
            </a:endParaRPr>
          </a:p>
          <a:p>
            <a:r>
              <a:rPr lang="fr-FR" dirty="0">
                <a:hlinkClick r:id="rId4"/>
              </a:rPr>
              <a:t>https://labarquesilencieuse.com/wp-content/uploads/2022/05/InfObservatoire_45_sante_soins_palliatifs_etude_complete.pdf</a:t>
            </a:r>
            <a:endParaRPr lang="fr-FR" dirty="0"/>
          </a:p>
          <a:p>
            <a:r>
              <a:rPr lang="fr-FR" dirty="0"/>
              <a:t>@jacques fabrizi et </a:t>
            </a:r>
            <a:r>
              <a:rPr lang="fr-FR" dirty="0" err="1"/>
              <a:t>labarquesilencieuse</a:t>
            </a:r>
            <a:r>
              <a:rPr lang="fr-FR" dirty="0"/>
              <a:t>, 2025. </a:t>
            </a:r>
          </a:p>
          <a:p>
            <a:endParaRPr lang="fr-FR" dirty="0"/>
          </a:p>
        </p:txBody>
      </p:sp>
    </p:spTree>
    <p:extLst>
      <p:ext uri="{BB962C8B-B14F-4D97-AF65-F5344CB8AC3E}">
        <p14:creationId xmlns:p14="http://schemas.microsoft.com/office/powerpoint/2010/main" val="1566714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86E0CAC3-3B66-468B-8584-A472B8072556}"/>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D54DF5E7-EC34-4581-80A6-ED214C21C3EF}"/>
              </a:ext>
            </a:extLst>
          </p:cNvPr>
          <p:cNvSpPr>
            <a:spLocks noGrp="1"/>
          </p:cNvSpPr>
          <p:nvPr>
            <p:ph type="subTitle" idx="1"/>
          </p:nvPr>
        </p:nvSpPr>
        <p:spPr>
          <a:xfrm>
            <a:off x="2589213" y="4777379"/>
            <a:ext cx="8915399" cy="1341367"/>
          </a:xfrm>
        </p:spPr>
        <p:txBody>
          <a:bodyPr>
            <a:normAutofit fontScale="92500" lnSpcReduction="20000"/>
          </a:bodyPr>
          <a:lstStyle/>
          <a:p>
            <a:pPr algn="ctr"/>
            <a:r>
              <a:rPr lang="fr-FR" dirty="0"/>
              <a:t>12, rue Saint-Louis F-54400 Longwy</a:t>
            </a:r>
          </a:p>
          <a:p>
            <a:pPr algn="ctr"/>
            <a:r>
              <a:rPr lang="fr-FR" dirty="0"/>
              <a:t>+33 (0)3 82 24 88 66</a:t>
            </a:r>
          </a:p>
          <a:p>
            <a:pPr algn="ctr"/>
            <a:r>
              <a:rPr lang="fr-FR" dirty="0"/>
              <a:t>contact@labarquesilencieuse.com</a:t>
            </a:r>
          </a:p>
          <a:p>
            <a:pPr algn="ctr"/>
            <a:r>
              <a:rPr lang="fr-FR" dirty="0">
                <a:hlinkClick r:id="rId2"/>
              </a:rPr>
              <a:t>https://labarquesilencieuse.com</a:t>
            </a:r>
            <a:endParaRPr lang="fr-FR" dirty="0"/>
          </a:p>
          <a:p>
            <a:pPr algn="ctr"/>
            <a:endParaRPr lang="fr-FR" dirty="0"/>
          </a:p>
        </p:txBody>
      </p:sp>
      <p:pic>
        <p:nvPicPr>
          <p:cNvPr id="7" name="Image 6">
            <a:extLst>
              <a:ext uri="{FF2B5EF4-FFF2-40B4-BE49-F238E27FC236}">
                <a16:creationId xmlns:a16="http://schemas.microsoft.com/office/drawing/2014/main" id="{CFAD00C5-6CD4-446A-8D43-2CC1CDDEE0C6}"/>
              </a:ext>
            </a:extLst>
          </p:cNvPr>
          <p:cNvPicPr>
            <a:picLocks noChangeAspect="1"/>
          </p:cNvPicPr>
          <p:nvPr/>
        </p:nvPicPr>
        <p:blipFill>
          <a:blip r:embed="rId3"/>
          <a:stretch>
            <a:fillRect/>
          </a:stretch>
        </p:blipFill>
        <p:spPr>
          <a:xfrm>
            <a:off x="2589213" y="2470180"/>
            <a:ext cx="8946961" cy="2307199"/>
          </a:xfrm>
          <a:prstGeom prst="rect">
            <a:avLst/>
          </a:prstGeom>
        </p:spPr>
      </p:pic>
    </p:spTree>
    <p:extLst>
      <p:ext uri="{BB962C8B-B14F-4D97-AF65-F5344CB8AC3E}">
        <p14:creationId xmlns:p14="http://schemas.microsoft.com/office/powerpoint/2010/main" val="2562928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51FDCE-41A4-40F6-8488-969587D2EBF2}"/>
              </a:ext>
            </a:extLst>
          </p:cNvPr>
          <p:cNvSpPr>
            <a:spLocks noGrp="1"/>
          </p:cNvSpPr>
          <p:nvPr>
            <p:ph type="title"/>
          </p:nvPr>
        </p:nvSpPr>
        <p:spPr/>
        <p:txBody>
          <a:bodyPr/>
          <a:lstStyle/>
          <a:p>
            <a:pPr algn="ctr"/>
            <a:br>
              <a:rPr lang="fr-FR" b="1" dirty="0"/>
            </a:br>
            <a:r>
              <a:rPr lang="fr-FR" b="1" dirty="0"/>
              <a:t>Considérations générales </a:t>
            </a:r>
          </a:p>
        </p:txBody>
      </p:sp>
      <p:sp>
        <p:nvSpPr>
          <p:cNvPr id="3" name="Espace réservé du contenu 2">
            <a:extLst>
              <a:ext uri="{FF2B5EF4-FFF2-40B4-BE49-F238E27FC236}">
                <a16:creationId xmlns:a16="http://schemas.microsoft.com/office/drawing/2014/main" id="{C8D5A1EC-051D-422E-A363-0A3F8FFBFD23}"/>
              </a:ext>
            </a:extLst>
          </p:cNvPr>
          <p:cNvSpPr>
            <a:spLocks noGrp="1"/>
          </p:cNvSpPr>
          <p:nvPr>
            <p:ph idx="1"/>
          </p:nvPr>
        </p:nvSpPr>
        <p:spPr/>
        <p:txBody>
          <a:bodyPr>
            <a:normAutofit/>
          </a:bodyPr>
          <a:lstStyle/>
          <a:p>
            <a:r>
              <a:rPr lang="fr-FR" sz="2400" i="0" u="none" strike="noStrike" baseline="0" dirty="0">
                <a:solidFill>
                  <a:schemeClr val="tx1"/>
                </a:solidFill>
                <a:latin typeface="+mj-lt"/>
              </a:rPr>
              <a:t>L’HÔPITAL A TENDANCE À PERDRE EN HOSPITALITÉ, </a:t>
            </a:r>
          </a:p>
          <a:p>
            <a:r>
              <a:rPr lang="fr-FR" sz="2400" i="0" u="none" strike="noStrike" baseline="0" dirty="0">
                <a:solidFill>
                  <a:schemeClr val="tx1"/>
                </a:solidFill>
                <a:latin typeface="+mj-lt"/>
              </a:rPr>
              <a:t>58% des Français considèrent qu’il n’est pas adapté à la fin de vie. </a:t>
            </a:r>
          </a:p>
          <a:p>
            <a:r>
              <a:rPr lang="fr-FR" sz="2400" dirty="0">
                <a:solidFill>
                  <a:schemeClr val="tx1"/>
                </a:solidFill>
                <a:latin typeface="+mj-lt"/>
              </a:rPr>
              <a:t>Paradoxe : </a:t>
            </a:r>
            <a:r>
              <a:rPr lang="fr-FR" sz="2400" i="0" u="none" strike="noStrike" baseline="0" dirty="0">
                <a:solidFill>
                  <a:schemeClr val="tx1"/>
                </a:solidFill>
                <a:latin typeface="+mj-lt"/>
              </a:rPr>
              <a:t>70% des </a:t>
            </a:r>
            <a:r>
              <a:rPr lang="fr-FR" sz="2400" dirty="0">
                <a:solidFill>
                  <a:schemeClr val="tx1"/>
                </a:solidFill>
                <a:latin typeface="+mj-lt"/>
              </a:rPr>
              <a:t>F</a:t>
            </a:r>
            <a:r>
              <a:rPr lang="fr-FR" sz="2400" i="0" u="none" strike="noStrike" baseline="0" dirty="0">
                <a:solidFill>
                  <a:schemeClr val="tx1"/>
                </a:solidFill>
                <a:latin typeface="+mj-lt"/>
              </a:rPr>
              <a:t>rançais souhaitent mourir à domicile. Lors d’une récente étude, le Centre national des soins palliatifs et de la fin de vie a indiqué que 53% des 600 000 décès annuels intervenaient dans un établissement de santé (hôpital ou clinique), 23% ont lieu à domicile et seulement 12% en </a:t>
            </a:r>
            <a:r>
              <a:rPr lang="fr-FR" sz="2400" i="0" u="none" strike="noStrike" baseline="0" dirty="0" err="1">
                <a:solidFill>
                  <a:schemeClr val="tx1"/>
                </a:solidFill>
                <a:latin typeface="+mj-lt"/>
              </a:rPr>
              <a:t>Ehpad</a:t>
            </a:r>
            <a:r>
              <a:rPr lang="fr-FR" sz="2400" i="0" u="none" strike="noStrike" baseline="0" dirty="0">
                <a:solidFill>
                  <a:schemeClr val="tx1"/>
                </a:solidFill>
                <a:latin typeface="+mj-lt"/>
              </a:rPr>
              <a:t>.</a:t>
            </a:r>
          </a:p>
          <a:p>
            <a:pPr marL="0" indent="0">
              <a:buNone/>
            </a:pPr>
            <a:endParaRPr lang="fr-FR" sz="2200" i="0" u="none" strike="noStrike" baseline="0" dirty="0">
              <a:solidFill>
                <a:schemeClr val="tx1"/>
              </a:solidFill>
              <a:latin typeface="+mj-lt"/>
            </a:endParaRPr>
          </a:p>
        </p:txBody>
      </p:sp>
    </p:spTree>
    <p:extLst>
      <p:ext uri="{BB962C8B-B14F-4D97-AF65-F5344CB8AC3E}">
        <p14:creationId xmlns:p14="http://schemas.microsoft.com/office/powerpoint/2010/main" val="3476429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CC82D-C76E-3E8E-5082-79633FEB0F7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AA3568C-4646-E9BC-97EC-48A86D0CA148}"/>
              </a:ext>
            </a:extLst>
          </p:cNvPr>
          <p:cNvSpPr>
            <a:spLocks noGrp="1"/>
          </p:cNvSpPr>
          <p:nvPr>
            <p:ph idx="1"/>
          </p:nvPr>
        </p:nvSpPr>
        <p:spPr/>
        <p:txBody>
          <a:bodyPr>
            <a:normAutofit lnSpcReduction="10000"/>
          </a:bodyPr>
          <a:lstStyle/>
          <a:p>
            <a:r>
              <a:rPr lang="fr-FR" sz="2600" dirty="0"/>
              <a:t>Les soins palliatifs, c’est tout ce qu’il reste à faire lorsqu’il n’y a plus rien à faire. </a:t>
            </a:r>
          </a:p>
          <a:p>
            <a:r>
              <a:rPr lang="fr-FR" sz="2600" dirty="0"/>
              <a:t>Quand les traitements dits curatifs ne sont plus à l’ordre du jour, ils cèdent la place aux soins palliatifs et aux soins dits de confort. </a:t>
            </a:r>
          </a:p>
          <a:p>
            <a:r>
              <a:rPr lang="fr-FR" sz="2600" dirty="0"/>
              <a:t>LES SOINS PALLIATIFS ONT POUR OBJECTIFS de soulager les douleurs physiques et de prendre en compte la souffrance psychologique, sociale et spirituelle.</a:t>
            </a:r>
          </a:p>
          <a:p>
            <a:endParaRPr lang="fr-FR" dirty="0"/>
          </a:p>
          <a:p>
            <a:endParaRPr lang="fr-FR" dirty="0"/>
          </a:p>
        </p:txBody>
      </p:sp>
    </p:spTree>
    <p:extLst>
      <p:ext uri="{BB962C8B-B14F-4D97-AF65-F5344CB8AC3E}">
        <p14:creationId xmlns:p14="http://schemas.microsoft.com/office/powerpoint/2010/main" val="1931740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5DCF6-F459-CBC0-B500-2E29A7F7167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4DB612D-9CCC-E09D-BC02-306DECF067E1}"/>
              </a:ext>
            </a:extLst>
          </p:cNvPr>
          <p:cNvSpPr>
            <a:spLocks noGrp="1"/>
          </p:cNvSpPr>
          <p:nvPr>
            <p:ph idx="1"/>
          </p:nvPr>
        </p:nvSpPr>
        <p:spPr/>
        <p:txBody>
          <a:bodyPr>
            <a:normAutofit/>
          </a:bodyPr>
          <a:lstStyle/>
          <a:p>
            <a:endParaRPr lang="fr-FR" sz="2600" dirty="0"/>
          </a:p>
          <a:p>
            <a:r>
              <a:rPr lang="fr-FR" sz="2600" dirty="0"/>
              <a:t>Si la France se situe au 10ème rang mondial16 à l’issue d’un classement retenant 20 indicateurs quantitatifs et qualitatifs (environnement, ressources humaines, accès aux soins, qualité des soins, niveau d’engagement communautaire), </a:t>
            </a:r>
          </a:p>
          <a:p>
            <a:r>
              <a:rPr lang="fr-FR" sz="2600" dirty="0"/>
              <a:t>elle est 5ème pour la qualité des soins </a:t>
            </a:r>
          </a:p>
          <a:p>
            <a:r>
              <a:rPr lang="fr-FR" sz="2600" dirty="0"/>
              <a:t>mais 22ème pour l’accès aux soins. </a:t>
            </a:r>
          </a:p>
        </p:txBody>
      </p:sp>
    </p:spTree>
    <p:extLst>
      <p:ext uri="{BB962C8B-B14F-4D97-AF65-F5344CB8AC3E}">
        <p14:creationId xmlns:p14="http://schemas.microsoft.com/office/powerpoint/2010/main" val="3845251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408CE5-288A-19D6-FF26-DDC9837B804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6579DD2-5ECA-8003-26E6-40785E9076A4}"/>
              </a:ext>
            </a:extLst>
          </p:cNvPr>
          <p:cNvSpPr>
            <a:spLocks noGrp="1"/>
          </p:cNvSpPr>
          <p:nvPr>
            <p:ph idx="1"/>
          </p:nvPr>
        </p:nvSpPr>
        <p:spPr/>
        <p:txBody>
          <a:bodyPr/>
          <a:lstStyle/>
          <a:p>
            <a:endParaRPr lang="fr-FR" sz="2800" dirty="0"/>
          </a:p>
          <a:p>
            <a:endParaRPr lang="fr-FR" sz="2800" dirty="0"/>
          </a:p>
          <a:p>
            <a:r>
              <a:rPr lang="fr-FR" sz="2800" dirty="0"/>
              <a:t>En matière de soins palliatifs, l’offre de soins n’est pas répartie de façon harmonieuse sur tout le territoire et 21 départements sont dépourvus d’unités de soins palliatifs. </a:t>
            </a:r>
          </a:p>
          <a:p>
            <a:endParaRPr lang="fr-FR" dirty="0"/>
          </a:p>
        </p:txBody>
      </p:sp>
    </p:spTree>
    <p:extLst>
      <p:ext uri="{BB962C8B-B14F-4D97-AF65-F5344CB8AC3E}">
        <p14:creationId xmlns:p14="http://schemas.microsoft.com/office/powerpoint/2010/main" val="1673734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BDD3EB-99BD-4B7A-AC9F-359F711B70AF}"/>
              </a:ext>
            </a:extLst>
          </p:cNvPr>
          <p:cNvSpPr>
            <a:spLocks noGrp="1"/>
          </p:cNvSpPr>
          <p:nvPr>
            <p:ph type="title"/>
          </p:nvPr>
        </p:nvSpPr>
        <p:spPr/>
        <p:txBody>
          <a:bodyPr/>
          <a:lstStyle/>
          <a:p>
            <a:pPr algn="ctr"/>
            <a:br>
              <a:rPr lang="fr-FR" b="1" dirty="0"/>
            </a:br>
            <a:r>
              <a:rPr lang="fr-FR" b="1" dirty="0"/>
              <a:t>Considérations locales </a:t>
            </a:r>
          </a:p>
        </p:txBody>
      </p:sp>
      <p:sp>
        <p:nvSpPr>
          <p:cNvPr id="3" name="Espace réservé du contenu 2">
            <a:extLst>
              <a:ext uri="{FF2B5EF4-FFF2-40B4-BE49-F238E27FC236}">
                <a16:creationId xmlns:a16="http://schemas.microsoft.com/office/drawing/2014/main" id="{097E8CC6-067A-4312-A512-8B9B78BD61E1}"/>
              </a:ext>
            </a:extLst>
          </p:cNvPr>
          <p:cNvSpPr>
            <a:spLocks noGrp="1"/>
          </p:cNvSpPr>
          <p:nvPr>
            <p:ph idx="1"/>
          </p:nvPr>
        </p:nvSpPr>
        <p:spPr>
          <a:xfrm>
            <a:off x="2526518" y="2205827"/>
            <a:ext cx="8978094" cy="3705395"/>
          </a:xfrm>
        </p:spPr>
        <p:txBody>
          <a:bodyPr>
            <a:normAutofit fontScale="92500"/>
          </a:bodyPr>
          <a:lstStyle/>
          <a:p>
            <a:r>
              <a:rPr lang="fr-FR" sz="2200" dirty="0"/>
              <a:t>Au niveau du Pays-Haut, l’Hôtel Dieu de Mont Saint Martin ne</a:t>
            </a:r>
          </a:p>
          <a:p>
            <a:pPr marL="0" indent="0">
              <a:buNone/>
            </a:pPr>
            <a:r>
              <a:rPr lang="fr-FR" sz="2200" dirty="0"/>
              <a:t>    dispose que de lits identifiés soins palliatifs dans un service de </a:t>
            </a:r>
          </a:p>
          <a:p>
            <a:pPr marL="0" indent="0">
              <a:buNone/>
            </a:pPr>
            <a:r>
              <a:rPr lang="fr-FR" sz="2200" dirty="0"/>
              <a:t>     médecine polyvalente  à orientation gériatrique et de lits dits </a:t>
            </a:r>
          </a:p>
          <a:p>
            <a:pPr marL="0" indent="0">
              <a:buNone/>
            </a:pPr>
            <a:r>
              <a:rPr lang="fr-FR" sz="2200" dirty="0"/>
              <a:t>     « long séjour ». </a:t>
            </a:r>
          </a:p>
          <a:p>
            <a:r>
              <a:rPr lang="fr-FR" sz="2200" dirty="0"/>
              <a:t>L’équipe mobile de soins palliatifs  fonctionne en effectif réduit</a:t>
            </a:r>
          </a:p>
          <a:p>
            <a:pPr marL="0" indent="0">
              <a:buNone/>
            </a:pPr>
            <a:r>
              <a:rPr lang="fr-FR" sz="2200" dirty="0"/>
              <a:t>     et n’intervient plus au domicile, mais uniquement en intra-hospitalier.</a:t>
            </a:r>
          </a:p>
          <a:p>
            <a:r>
              <a:rPr lang="fr-FR" sz="2200" dirty="0"/>
              <a:t>L’hospitalisation à domicile n’intervient que si aidant naturel est présent au domicile avec interventions discontinues et fractionnées dans la journée.  </a:t>
            </a:r>
          </a:p>
          <a:p>
            <a:pPr marL="0" indent="0">
              <a:buNone/>
            </a:pPr>
            <a:endParaRPr lang="fr-FR" dirty="0">
              <a:solidFill>
                <a:schemeClr val="accent1"/>
              </a:solidFill>
            </a:endParaRPr>
          </a:p>
          <a:p>
            <a:pPr marL="0" indent="0">
              <a:buNone/>
            </a:pPr>
            <a:endParaRPr lang="fr-FR" dirty="0"/>
          </a:p>
        </p:txBody>
      </p:sp>
    </p:spTree>
    <p:extLst>
      <p:ext uri="{BB962C8B-B14F-4D97-AF65-F5344CB8AC3E}">
        <p14:creationId xmlns:p14="http://schemas.microsoft.com/office/powerpoint/2010/main" val="4009993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C56E4-1770-477F-83C6-ED9AFFDBE864}"/>
              </a:ext>
            </a:extLst>
          </p:cNvPr>
          <p:cNvSpPr>
            <a:spLocks noGrp="1"/>
          </p:cNvSpPr>
          <p:nvPr>
            <p:ph type="title"/>
          </p:nvPr>
        </p:nvSpPr>
        <p:spPr/>
        <p:txBody>
          <a:bodyPr/>
          <a:lstStyle/>
          <a:p>
            <a:pPr algn="ctr"/>
            <a:br>
              <a:rPr lang="fr-FR" dirty="0"/>
            </a:br>
            <a:endParaRPr lang="fr-FR" dirty="0"/>
          </a:p>
        </p:txBody>
      </p:sp>
      <p:sp>
        <p:nvSpPr>
          <p:cNvPr id="3" name="Espace réservé du contenu 2">
            <a:extLst>
              <a:ext uri="{FF2B5EF4-FFF2-40B4-BE49-F238E27FC236}">
                <a16:creationId xmlns:a16="http://schemas.microsoft.com/office/drawing/2014/main" id="{E6AE9054-430C-4A74-8E34-4920092917DB}"/>
              </a:ext>
            </a:extLst>
          </p:cNvPr>
          <p:cNvSpPr>
            <a:spLocks noGrp="1"/>
          </p:cNvSpPr>
          <p:nvPr>
            <p:ph idx="1"/>
          </p:nvPr>
        </p:nvSpPr>
        <p:spPr>
          <a:xfrm>
            <a:off x="2589212" y="2340172"/>
            <a:ext cx="8915400" cy="2556852"/>
          </a:xfrm>
        </p:spPr>
        <p:txBody>
          <a:bodyPr>
            <a:noAutofit/>
          </a:bodyPr>
          <a:lstStyle/>
          <a:p>
            <a:r>
              <a:rPr lang="fr-FR" sz="2400" dirty="0"/>
              <a:t>Les seules structures existantes sont Eole, une unité de 6 lits de Soins</a:t>
            </a:r>
          </a:p>
          <a:p>
            <a:pPr marL="0" indent="0">
              <a:buNone/>
            </a:pPr>
            <a:r>
              <a:rPr lang="fr-FR" sz="2400" dirty="0"/>
              <a:t>     Palliatifs à St-</a:t>
            </a:r>
            <a:r>
              <a:rPr lang="fr-FR" sz="2400" dirty="0" err="1"/>
              <a:t>Mard</a:t>
            </a:r>
            <a:r>
              <a:rPr lang="fr-FR" sz="2400" dirty="0"/>
              <a:t> en Belgique.</a:t>
            </a:r>
          </a:p>
          <a:p>
            <a:r>
              <a:rPr lang="fr-FR" sz="2400" dirty="0"/>
              <a:t>l’unité de soins palliatifs du CHR Metz-Thionville à Hayange (10 lits) qui complète </a:t>
            </a:r>
          </a:p>
          <a:p>
            <a:r>
              <a:rPr lang="fr-FR" sz="2400" dirty="0"/>
              <a:t>celle de l’hôpital de Mercy-</a:t>
            </a:r>
            <a:r>
              <a:rPr lang="fr-FR" sz="2400" dirty="0" err="1"/>
              <a:t>Legouest</a:t>
            </a:r>
            <a:r>
              <a:rPr lang="fr-FR" sz="2400" dirty="0"/>
              <a:t> (10 lits également).</a:t>
            </a:r>
          </a:p>
        </p:txBody>
      </p:sp>
    </p:spTree>
    <p:extLst>
      <p:ext uri="{BB962C8B-B14F-4D97-AF65-F5344CB8AC3E}">
        <p14:creationId xmlns:p14="http://schemas.microsoft.com/office/powerpoint/2010/main" val="2114000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C56E4-1770-477F-83C6-ED9AFFDBE86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6AE9054-430C-4A74-8E34-4920092917DB}"/>
              </a:ext>
            </a:extLst>
          </p:cNvPr>
          <p:cNvSpPr>
            <a:spLocks noGrp="1"/>
          </p:cNvSpPr>
          <p:nvPr>
            <p:ph idx="1"/>
          </p:nvPr>
        </p:nvSpPr>
        <p:spPr>
          <a:xfrm>
            <a:off x="2589212" y="2110487"/>
            <a:ext cx="8915400" cy="4346649"/>
          </a:xfrm>
        </p:spPr>
        <p:txBody>
          <a:bodyPr>
            <a:noAutofit/>
          </a:bodyPr>
          <a:lstStyle/>
          <a:p>
            <a:pPr algn="just"/>
            <a:r>
              <a:rPr lang="fr-FR" dirty="0"/>
              <a:t>Le maintien à domicile des personnes en fin de vie s’avère parfois très </a:t>
            </a:r>
          </a:p>
          <a:p>
            <a:pPr marL="0" indent="0" algn="just">
              <a:buNone/>
            </a:pPr>
            <a:r>
              <a:rPr lang="fr-FR" dirty="0"/>
              <a:t>      compliqué. Le vieillissement de la population du Pays-Haut et l’éclatement</a:t>
            </a:r>
          </a:p>
          <a:p>
            <a:pPr marL="0" indent="0" algn="just">
              <a:buNone/>
            </a:pPr>
            <a:r>
              <a:rPr lang="fr-FR" dirty="0"/>
              <a:t>      des familles font que les aidants naturels sont absents ou inexistants,</a:t>
            </a:r>
          </a:p>
          <a:p>
            <a:pPr marL="0" indent="0" algn="just">
              <a:buNone/>
            </a:pPr>
            <a:r>
              <a:rPr lang="fr-FR" dirty="0"/>
              <a:t>      rendant dès lors tout maintien à domicile difficile, voire impossible.</a:t>
            </a:r>
          </a:p>
          <a:p>
            <a:pPr algn="just"/>
            <a:r>
              <a:rPr lang="fr-FR" dirty="0"/>
              <a:t>Il se peut aussi que l’accompagnant (le plus souvent un membre de la</a:t>
            </a:r>
          </a:p>
          <a:p>
            <a:pPr marL="0" indent="0" algn="just">
              <a:buNone/>
            </a:pPr>
            <a:r>
              <a:rPr lang="fr-FR" dirty="0"/>
              <a:t>     famille) traverse une période d’épuisement surtout lorsque l’état de santé</a:t>
            </a:r>
          </a:p>
          <a:p>
            <a:pPr marL="0" indent="0" algn="just">
              <a:buNone/>
            </a:pPr>
            <a:r>
              <a:rPr lang="fr-FR" dirty="0"/>
              <a:t>     du patient se dégrade. L’aidant éprouve alors le besoin de souffler</a:t>
            </a:r>
          </a:p>
          <a:p>
            <a:pPr marL="0" indent="0" algn="just">
              <a:buNone/>
            </a:pPr>
            <a:r>
              <a:rPr lang="fr-FR" dirty="0"/>
              <a:t>     moralement et physiquement et, dans ce contexte, l’accueil du patient, </a:t>
            </a:r>
          </a:p>
          <a:p>
            <a:pPr marL="0" indent="0" algn="just">
              <a:buNone/>
            </a:pPr>
            <a:r>
              <a:rPr lang="fr-FR" dirty="0"/>
              <a:t>     ne serait-ce que pour un séjour temporaire, permet alors à l’aidant une</a:t>
            </a:r>
          </a:p>
          <a:p>
            <a:pPr marL="0" indent="0" algn="just">
              <a:buNone/>
            </a:pPr>
            <a:r>
              <a:rPr lang="fr-FR" dirty="0"/>
              <a:t>      période de répit et de repos afin de se ressourcer.</a:t>
            </a:r>
          </a:p>
        </p:txBody>
      </p:sp>
    </p:spTree>
    <p:extLst>
      <p:ext uri="{BB962C8B-B14F-4D97-AF65-F5344CB8AC3E}">
        <p14:creationId xmlns:p14="http://schemas.microsoft.com/office/powerpoint/2010/main" val="867041774"/>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808</TotalTime>
  <Words>1281</Words>
  <Application>Microsoft Office PowerPoint</Application>
  <PresentationFormat>Grand écran</PresentationFormat>
  <Paragraphs>98</Paragraphs>
  <Slides>21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Century Gothic</vt:lpstr>
      <vt:lpstr>EXCMU Y+ Interstate</vt:lpstr>
      <vt:lpstr>Wingdings 3</vt:lpstr>
      <vt:lpstr>Brin</vt:lpstr>
      <vt:lpstr>Présentation PowerPoint</vt:lpstr>
      <vt:lpstr>Présentation PowerPoint</vt:lpstr>
      <vt:lpstr> Considérations générales </vt:lpstr>
      <vt:lpstr>Présentation PowerPoint</vt:lpstr>
      <vt:lpstr>Présentation PowerPoint</vt:lpstr>
      <vt:lpstr>Présentation PowerPoint</vt:lpstr>
      <vt:lpstr> Considérations locales </vt:lpstr>
      <vt:lpstr> </vt:lpstr>
      <vt:lpstr>Présentation PowerPoint</vt:lpstr>
      <vt:lpstr>Présentation PowerPoint</vt:lpstr>
      <vt:lpstr>Présentation PowerPoint</vt:lpstr>
      <vt:lpstr>Présentation PowerPoint</vt:lpstr>
      <vt:lpstr> LA MAISON DE SOINS PALLIATIFS</vt:lpstr>
      <vt:lpstr> Le château </vt:lpstr>
      <vt:lpstr>Présentation PowerPoint</vt:lpstr>
      <vt:lpstr>Présentation PowerPoint</vt:lpstr>
      <vt:lpstr>Une maison à l’architecture en forme de A </vt:lpstr>
      <vt:lpstr>Une maison à l’architecture en forme de A </vt:lpstr>
      <vt:lpstr>Le deuil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jacques fabrizi</dc:creator>
  <cp:lastModifiedBy>Fabrizi Jacques</cp:lastModifiedBy>
  <cp:revision>38</cp:revision>
  <dcterms:created xsi:type="dcterms:W3CDTF">2021-04-25T11:06:56Z</dcterms:created>
  <dcterms:modified xsi:type="dcterms:W3CDTF">2026-07-31T16:53:32Z</dcterms:modified>
</cp:coreProperties>
</file>